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Average"/>
      <p:regular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Oswald-regular.fntdata"/><Relationship Id="rId52" Type="http://schemas.openxmlformats.org/officeDocument/2006/relationships/font" Target="fonts/Average-regular.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3a75a2e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3a75a2e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3a75a2ea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3a75a2ea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3a75a2ea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3a75a2ea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3a75a2ea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3a75a2ea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3a75a2ea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3a75a2ea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3a75a2ea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a75a2ea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9c0ca6e3e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9c0ca6e3e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9cf467d3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9cf467d3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9cf467d3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9cf467d3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9cf467d3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9cf467d3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33a75a2eaa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3a75a2eaa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9c0ca6e3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9c0ca6e3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9cf467d3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9cf467d3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3a75a2eaa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a75a2eaa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9cf467d3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9cf467d3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3a75a2eaa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a75a2eaa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3a75a2eaa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3a75a2eaa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3a75a2eaa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a75a2eaa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3a75a2eaa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a75a2eaa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33a75a2eaa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3a75a2eaa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3a75a2eaa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3a75a2eaa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3a75a2eaa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3a75a2eaa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9c0ca6e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9c0ca6e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9c0ca6e3e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9c0ca6e3e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3a75a2eaa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3a75a2eaa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3a75a2eaa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3a75a2eaa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9c0ca6e3e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9c0ca6e3e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9c0ca6e3e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9c0ca6e3e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9c0ca6e3e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9c0ca6e3e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33a75a2ea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3a75a2ea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33a75a2eaa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3a75a2eaa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3a75a2ea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3a75a2ea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33a75a2eaa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3a75a2eaa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9c0ca6e3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9c0ca6e3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33a75a2eaa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3a75a2eaa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33a75a2ea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3a75a2ea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33a75a2eaa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3a75a2eaa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33a75a2eaa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3a75a2eaa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33a75a2eaa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3a75a2eaa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33a75a2eaa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3a75a2eaa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9c0ca6e3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9c0ca6e3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9c0ca6e3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9c0ca6e3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3a75a2ea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3a75a2ea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9c0ca6e3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9c0ca6e3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Diagram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3a75a2e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3a75a2e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671250" y="264725"/>
            <a:ext cx="7801500" cy="245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Package Handling System for the</a:t>
            </a:r>
            <a:r>
              <a:rPr lang="en"/>
              <a:t> Mail Services Department at Stockton University </a:t>
            </a:r>
            <a:endParaRPr/>
          </a:p>
        </p:txBody>
      </p:sp>
      <p:sp>
        <p:nvSpPr>
          <p:cNvPr id="105" name="Google Shape;105;p25"/>
          <p:cNvSpPr txBox="1"/>
          <p:nvPr>
            <p:ph idx="1" type="subTitle"/>
          </p:nvPr>
        </p:nvSpPr>
        <p:spPr>
          <a:xfrm>
            <a:off x="671250" y="409772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Eric Einhaus, Justin Winter, Austin Russo, Raymond Madden</a:t>
            </a:r>
            <a:endParaRPr/>
          </a:p>
          <a:p>
            <a:pPr indent="0" lvl="0" marL="0" rtl="0" algn="ctr">
              <a:spcBef>
                <a:spcPts val="0"/>
              </a:spcBef>
              <a:spcAft>
                <a:spcPts val="0"/>
              </a:spcAft>
              <a:buNone/>
            </a:pPr>
            <a:r>
              <a:rPr lang="en"/>
              <a:t>Group #1</a:t>
            </a:r>
            <a:endParaRPr/>
          </a:p>
        </p:txBody>
      </p:sp>
      <p:pic>
        <p:nvPicPr>
          <p:cNvPr id="106" name="Google Shape;106;p25"/>
          <p:cNvPicPr preferRelativeResize="0"/>
          <p:nvPr/>
        </p:nvPicPr>
        <p:blipFill>
          <a:blip r:embed="rId3">
            <a:alphaModFix/>
          </a:blip>
          <a:stretch>
            <a:fillRect/>
          </a:stretch>
        </p:blipFill>
        <p:spPr>
          <a:xfrm>
            <a:off x="7005176" y="2148375"/>
            <a:ext cx="1895878" cy="1730101"/>
          </a:xfrm>
          <a:prstGeom prst="rect">
            <a:avLst/>
          </a:prstGeom>
          <a:noFill/>
          <a:ln>
            <a:noFill/>
          </a:ln>
        </p:spPr>
      </p:pic>
      <p:pic>
        <p:nvPicPr>
          <p:cNvPr id="107" name="Google Shape;107;p25"/>
          <p:cNvPicPr preferRelativeResize="0"/>
          <p:nvPr/>
        </p:nvPicPr>
        <p:blipFill>
          <a:blip r:embed="rId4">
            <a:alphaModFix/>
          </a:blip>
          <a:stretch>
            <a:fillRect/>
          </a:stretch>
        </p:blipFill>
        <p:spPr>
          <a:xfrm>
            <a:off x="331925" y="2148375"/>
            <a:ext cx="1730100" cy="173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4"/>
          <p:cNvSpPr txBox="1"/>
          <p:nvPr>
            <p:ph type="title"/>
          </p:nvPr>
        </p:nvSpPr>
        <p:spPr>
          <a:xfrm>
            <a:off x="311700" y="445025"/>
            <a:ext cx="8520600" cy="19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Child Diagram </a:t>
            </a:r>
            <a:endParaRPr/>
          </a:p>
          <a:p>
            <a:pPr indent="0" lvl="0" marL="0" rtl="0" algn="l">
              <a:spcBef>
                <a:spcPts val="0"/>
              </a:spcBef>
              <a:spcAft>
                <a:spcPts val="0"/>
              </a:spcAft>
              <a:buNone/>
            </a:pPr>
            <a:r>
              <a:rPr lang="en"/>
              <a:t>(Process 3)</a:t>
            </a:r>
            <a:endParaRPr/>
          </a:p>
        </p:txBody>
      </p:sp>
      <p:pic>
        <p:nvPicPr>
          <p:cNvPr id="164" name="Google Shape;164;p34"/>
          <p:cNvPicPr preferRelativeResize="0"/>
          <p:nvPr/>
        </p:nvPicPr>
        <p:blipFill>
          <a:blip r:embed="rId3">
            <a:alphaModFix/>
          </a:blip>
          <a:stretch>
            <a:fillRect/>
          </a:stretch>
        </p:blipFill>
        <p:spPr>
          <a:xfrm>
            <a:off x="3432979" y="0"/>
            <a:ext cx="5711026"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5"/>
          <p:cNvSpPr txBox="1"/>
          <p:nvPr>
            <p:ph type="title"/>
          </p:nvPr>
        </p:nvSpPr>
        <p:spPr>
          <a:xfrm>
            <a:off x="311700" y="445025"/>
            <a:ext cx="8520600" cy="19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Child Diagram </a:t>
            </a:r>
            <a:endParaRPr/>
          </a:p>
          <a:p>
            <a:pPr indent="0" lvl="0" marL="0" rtl="0" algn="l">
              <a:spcBef>
                <a:spcPts val="0"/>
              </a:spcBef>
              <a:spcAft>
                <a:spcPts val="0"/>
              </a:spcAft>
              <a:buNone/>
            </a:pPr>
            <a:r>
              <a:rPr lang="en"/>
              <a:t>(Process 4)</a:t>
            </a:r>
            <a:endParaRPr/>
          </a:p>
        </p:txBody>
      </p:sp>
      <p:pic>
        <p:nvPicPr>
          <p:cNvPr id="170" name="Google Shape;170;p35"/>
          <p:cNvPicPr preferRelativeResize="0"/>
          <p:nvPr/>
        </p:nvPicPr>
        <p:blipFill>
          <a:blip r:embed="rId3">
            <a:alphaModFix/>
          </a:blip>
          <a:stretch>
            <a:fillRect/>
          </a:stretch>
        </p:blipFill>
        <p:spPr>
          <a:xfrm>
            <a:off x="3419875" y="0"/>
            <a:ext cx="5724124"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6"/>
          <p:cNvSpPr txBox="1"/>
          <p:nvPr>
            <p:ph type="title"/>
          </p:nvPr>
        </p:nvSpPr>
        <p:spPr>
          <a:xfrm>
            <a:off x="311700" y="445025"/>
            <a:ext cx="85206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Child Diagram </a:t>
            </a:r>
            <a:endParaRPr/>
          </a:p>
          <a:p>
            <a:pPr indent="0" lvl="0" marL="0" rtl="0" algn="l">
              <a:spcBef>
                <a:spcPts val="0"/>
              </a:spcBef>
              <a:spcAft>
                <a:spcPts val="0"/>
              </a:spcAft>
              <a:buNone/>
            </a:pPr>
            <a:r>
              <a:rPr lang="en"/>
              <a:t>(Process 5)</a:t>
            </a:r>
            <a:endParaRPr/>
          </a:p>
        </p:txBody>
      </p:sp>
      <p:pic>
        <p:nvPicPr>
          <p:cNvPr id="176" name="Google Shape;176;p36"/>
          <p:cNvPicPr preferRelativeResize="0"/>
          <p:nvPr/>
        </p:nvPicPr>
        <p:blipFill>
          <a:blip r:embed="rId3">
            <a:alphaModFix/>
          </a:blip>
          <a:stretch>
            <a:fillRect/>
          </a:stretch>
        </p:blipFill>
        <p:spPr>
          <a:xfrm>
            <a:off x="3292200" y="0"/>
            <a:ext cx="58518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7"/>
          <p:cNvSpPr txBox="1"/>
          <p:nvPr>
            <p:ph type="title"/>
          </p:nvPr>
        </p:nvSpPr>
        <p:spPr>
          <a:xfrm>
            <a:off x="311700" y="445025"/>
            <a:ext cx="8520600" cy="22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Child Diagram </a:t>
            </a:r>
            <a:endParaRPr/>
          </a:p>
          <a:p>
            <a:pPr indent="0" lvl="0" marL="0" rtl="0" algn="l">
              <a:spcBef>
                <a:spcPts val="0"/>
              </a:spcBef>
              <a:spcAft>
                <a:spcPts val="0"/>
              </a:spcAft>
              <a:buNone/>
            </a:pPr>
            <a:r>
              <a:rPr lang="en"/>
              <a:t>(Process 7)</a:t>
            </a:r>
            <a:endParaRPr/>
          </a:p>
        </p:txBody>
      </p:sp>
      <p:pic>
        <p:nvPicPr>
          <p:cNvPr id="182" name="Google Shape;182;p37"/>
          <p:cNvPicPr preferRelativeResize="0"/>
          <p:nvPr/>
        </p:nvPicPr>
        <p:blipFill>
          <a:blip r:embed="rId3">
            <a:alphaModFix/>
          </a:blip>
          <a:stretch>
            <a:fillRect/>
          </a:stretch>
        </p:blipFill>
        <p:spPr>
          <a:xfrm>
            <a:off x="3301325" y="0"/>
            <a:ext cx="5842674"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8"/>
          <p:cNvSpPr txBox="1"/>
          <p:nvPr>
            <p:ph type="title"/>
          </p:nvPr>
        </p:nvSpPr>
        <p:spPr>
          <a:xfrm>
            <a:off x="311700" y="408550"/>
            <a:ext cx="8520600" cy="19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Child Diagram </a:t>
            </a:r>
            <a:endParaRPr/>
          </a:p>
          <a:p>
            <a:pPr indent="0" lvl="0" marL="0" rtl="0" algn="l">
              <a:spcBef>
                <a:spcPts val="0"/>
              </a:spcBef>
              <a:spcAft>
                <a:spcPts val="0"/>
              </a:spcAft>
              <a:buNone/>
            </a:pPr>
            <a:r>
              <a:rPr lang="en"/>
              <a:t>(Process 8)</a:t>
            </a:r>
            <a:endParaRPr/>
          </a:p>
        </p:txBody>
      </p:sp>
      <p:pic>
        <p:nvPicPr>
          <p:cNvPr id="188" name="Google Shape;188;p38"/>
          <p:cNvPicPr preferRelativeResize="0"/>
          <p:nvPr/>
        </p:nvPicPr>
        <p:blipFill>
          <a:blip r:embed="rId3">
            <a:alphaModFix/>
          </a:blip>
          <a:stretch>
            <a:fillRect/>
          </a:stretch>
        </p:blipFill>
        <p:spPr>
          <a:xfrm>
            <a:off x="3283075" y="0"/>
            <a:ext cx="586092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Specification Forms</a:t>
            </a:r>
            <a:endParaRPr/>
          </a:p>
        </p:txBody>
      </p:sp>
      <p:sp>
        <p:nvSpPr>
          <p:cNvPr id="194" name="Google Shape;19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following are the process specification forms, with their </a:t>
            </a:r>
            <a:r>
              <a:rPr lang="en"/>
              <a:t>corresponding</a:t>
            </a:r>
            <a:r>
              <a:rPr lang="en"/>
              <a:t> decision trees, decision tables, or Structure English process logic.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40"/>
          <p:cNvPicPr preferRelativeResize="0"/>
          <p:nvPr/>
        </p:nvPicPr>
        <p:blipFill>
          <a:blip r:embed="rId3">
            <a:alphaModFix/>
          </a:blip>
          <a:stretch>
            <a:fillRect/>
          </a:stretch>
        </p:blipFill>
        <p:spPr>
          <a:xfrm>
            <a:off x="1963201" y="0"/>
            <a:ext cx="521759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8" name="Google Shape;208;p41"/>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5" name="Google Shape;215;p42"/>
          <p:cNvPicPr preferRelativeResize="0"/>
          <p:nvPr/>
        </p:nvPicPr>
        <p:blipFill>
          <a:blip r:embed="rId3">
            <a:alphaModFix/>
          </a:blip>
          <a:stretch>
            <a:fillRect/>
          </a:stretch>
        </p:blipFill>
        <p:spPr>
          <a:xfrm>
            <a:off x="1940163" y="0"/>
            <a:ext cx="5263676"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Decision Tree Example</a:t>
            </a:r>
            <a:endParaRPr/>
          </a:p>
        </p:txBody>
      </p:sp>
      <p:sp>
        <p:nvSpPr>
          <p:cNvPr id="221" name="Google Shape;22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2" name="Google Shape;222;p43"/>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the Mail Services Department Do?</a:t>
            </a:r>
            <a:endParaRPr/>
          </a:p>
        </p:txBody>
      </p:sp>
      <p:sp>
        <p:nvSpPr>
          <p:cNvPr id="113" name="Google Shape;11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Main Goal: Transport packages and postal mail from sender to receiver             (and vice-versa)</a:t>
            </a:r>
            <a:endParaRPr/>
          </a:p>
          <a:p>
            <a:pPr indent="-342900" lvl="0" marL="457200" rtl="0" algn="l">
              <a:spcBef>
                <a:spcPts val="0"/>
              </a:spcBef>
              <a:spcAft>
                <a:spcPts val="0"/>
              </a:spcAft>
              <a:buSzPts val="1800"/>
              <a:buChar char="●"/>
            </a:pPr>
            <a:r>
              <a:rPr lang="en"/>
              <a:t>Convenient for Students: Students don’t to have to leave campus and                    go to a post office to collect  and send out packages</a:t>
            </a:r>
            <a:endParaRPr/>
          </a:p>
          <a:p>
            <a:pPr indent="-342900" lvl="0" marL="457200" rtl="0" algn="l">
              <a:spcBef>
                <a:spcPts val="0"/>
              </a:spcBef>
              <a:spcAft>
                <a:spcPts val="0"/>
              </a:spcAft>
              <a:buSzPts val="1800"/>
              <a:buChar char="●"/>
            </a:pPr>
            <a:r>
              <a:rPr lang="en"/>
              <a:t>Mail Services Department consists of 5 full-time employees and                                     20 part-time students</a:t>
            </a:r>
            <a:endParaRPr/>
          </a:p>
          <a:p>
            <a:pPr indent="-342900" lvl="0" marL="457200" rtl="0" algn="l">
              <a:spcBef>
                <a:spcPts val="0"/>
              </a:spcBef>
              <a:spcAft>
                <a:spcPts val="0"/>
              </a:spcAft>
              <a:buSzPts val="1800"/>
              <a:buChar char="●"/>
            </a:pPr>
            <a:r>
              <a:rPr lang="en"/>
              <a:t>Process: Mail transport pick up packages via a postal truck and are placed into either a PO Box or through the customer service window if it is a package, the student is then notified by email. This is a continuous cycle each day                           until it closes at night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44"/>
          <p:cNvPicPr preferRelativeResize="0"/>
          <p:nvPr/>
        </p:nvPicPr>
        <p:blipFill>
          <a:blip r:embed="rId3">
            <a:alphaModFix/>
          </a:blip>
          <a:stretch>
            <a:fillRect/>
          </a:stretch>
        </p:blipFill>
        <p:spPr>
          <a:xfrm>
            <a:off x="2027388" y="0"/>
            <a:ext cx="508922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English Example</a:t>
            </a:r>
            <a:endParaRPr/>
          </a:p>
        </p:txBody>
      </p:sp>
      <p:sp>
        <p:nvSpPr>
          <p:cNvPr id="235" name="Google Shape;235;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6" name="Google Shape;236;p45"/>
          <p:cNvPicPr preferRelativeResize="0"/>
          <p:nvPr/>
        </p:nvPicPr>
        <p:blipFill>
          <a:blip r:embed="rId3">
            <a:alphaModFix/>
          </a:blip>
          <a:stretch>
            <a:fillRect/>
          </a:stretch>
        </p:blipFill>
        <p:spPr>
          <a:xfrm>
            <a:off x="311700" y="1152475"/>
            <a:ext cx="6664125" cy="2396750"/>
          </a:xfrm>
          <a:prstGeom prst="rect">
            <a:avLst/>
          </a:prstGeom>
          <a:noFill/>
          <a:ln>
            <a:noFill/>
          </a:ln>
        </p:spPr>
      </p:pic>
      <p:pic>
        <p:nvPicPr>
          <p:cNvPr id="237" name="Google Shape;237;p45"/>
          <p:cNvPicPr preferRelativeResize="0"/>
          <p:nvPr/>
        </p:nvPicPr>
        <p:blipFill>
          <a:blip r:embed="rId4">
            <a:alphaModFix/>
          </a:blip>
          <a:stretch>
            <a:fillRect/>
          </a:stretch>
        </p:blipFill>
        <p:spPr>
          <a:xfrm>
            <a:off x="1550975" y="3683975"/>
            <a:ext cx="3455450" cy="572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4" name="Google Shape;244;p46"/>
          <p:cNvPicPr preferRelativeResize="0"/>
          <p:nvPr/>
        </p:nvPicPr>
        <p:blipFill>
          <a:blip r:embed="rId3">
            <a:alphaModFix/>
          </a:blip>
          <a:stretch>
            <a:fillRect/>
          </a:stretch>
        </p:blipFill>
        <p:spPr>
          <a:xfrm>
            <a:off x="1905250" y="0"/>
            <a:ext cx="5333500"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7"/>
          <p:cNvSpPr txBox="1"/>
          <p:nvPr>
            <p:ph type="title"/>
          </p:nvPr>
        </p:nvSpPr>
        <p:spPr>
          <a:xfrm>
            <a:off x="311700" y="168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Decision Table Example</a:t>
            </a:r>
            <a:endParaRPr/>
          </a:p>
        </p:txBody>
      </p:sp>
      <p:sp>
        <p:nvSpPr>
          <p:cNvPr id="250" name="Google Shape;250;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1" name="Google Shape;251;p47"/>
          <p:cNvPicPr preferRelativeResize="0"/>
          <p:nvPr/>
        </p:nvPicPr>
        <p:blipFill>
          <a:blip r:embed="rId3">
            <a:alphaModFix/>
          </a:blip>
          <a:stretch>
            <a:fillRect/>
          </a:stretch>
        </p:blipFill>
        <p:spPr>
          <a:xfrm>
            <a:off x="0" y="1555425"/>
            <a:ext cx="3237925" cy="2687950"/>
          </a:xfrm>
          <a:prstGeom prst="rect">
            <a:avLst/>
          </a:prstGeom>
          <a:noFill/>
          <a:ln>
            <a:noFill/>
          </a:ln>
        </p:spPr>
      </p:pic>
      <p:pic>
        <p:nvPicPr>
          <p:cNvPr id="252" name="Google Shape;252;p47"/>
          <p:cNvPicPr preferRelativeResize="0"/>
          <p:nvPr/>
        </p:nvPicPr>
        <p:blipFill>
          <a:blip r:embed="rId4">
            <a:alphaModFix/>
          </a:blip>
          <a:stretch>
            <a:fillRect/>
          </a:stretch>
        </p:blipFill>
        <p:spPr>
          <a:xfrm>
            <a:off x="3315375" y="943475"/>
            <a:ext cx="5828625" cy="4200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Repository</a:t>
            </a:r>
            <a:endParaRPr/>
          </a:p>
        </p:txBody>
      </p:sp>
      <p:sp>
        <p:nvSpPr>
          <p:cNvPr id="258" name="Google Shape;258;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slides are the more prominent elements of the project repository. The screenshots are from Visible Analyst.</a:t>
            </a:r>
            <a:endParaRPr/>
          </a:p>
          <a:p>
            <a:pPr indent="-342900" lvl="0" marL="457200" rtl="0" algn="l">
              <a:spcBef>
                <a:spcPts val="1600"/>
              </a:spcBef>
              <a:spcAft>
                <a:spcPts val="0"/>
              </a:spcAft>
              <a:buSzPts val="1800"/>
              <a:buChar char="●"/>
            </a:pPr>
            <a:r>
              <a:rPr lang="en"/>
              <a:t>3 External Entities</a:t>
            </a:r>
            <a:endParaRPr/>
          </a:p>
          <a:p>
            <a:pPr indent="-342900" lvl="0" marL="457200" rtl="0" algn="l">
              <a:spcBef>
                <a:spcPts val="0"/>
              </a:spcBef>
              <a:spcAft>
                <a:spcPts val="0"/>
              </a:spcAft>
              <a:buSzPts val="1800"/>
              <a:buChar char="●"/>
            </a:pPr>
            <a:r>
              <a:rPr lang="en"/>
              <a:t>8 Total Processes on Diagram 0 (3 will be shown on further slides)</a:t>
            </a:r>
            <a:endParaRPr/>
          </a:p>
          <a:p>
            <a:pPr indent="-317500" lvl="1" marL="914400" rtl="0" algn="l">
              <a:spcBef>
                <a:spcPts val="0"/>
              </a:spcBef>
              <a:spcAft>
                <a:spcPts val="0"/>
              </a:spcAft>
              <a:buSzPts val="1400"/>
              <a:buChar char="○"/>
            </a:pPr>
            <a:r>
              <a:rPr lang="en"/>
              <a:t>6 Child processes (</a:t>
            </a:r>
            <a:r>
              <a:rPr lang="en">
                <a:solidFill>
                  <a:srgbClr val="CCCCCC"/>
                </a:solidFill>
                <a:latin typeface="Arial"/>
                <a:ea typeface="Arial"/>
                <a:cs typeface="Arial"/>
                <a:sym typeface="Arial"/>
              </a:rPr>
              <a:t>3.2, 3.4, 4.1, 7.2, 8.1, 8.4</a:t>
            </a:r>
            <a:r>
              <a:rPr lang="en"/>
              <a:t>)</a:t>
            </a:r>
            <a:endParaRPr/>
          </a:p>
          <a:p>
            <a:pPr indent="-342900" lvl="0" marL="457200" rtl="0" algn="l">
              <a:spcBef>
                <a:spcPts val="0"/>
              </a:spcBef>
              <a:spcAft>
                <a:spcPts val="0"/>
              </a:spcAft>
              <a:buSzPts val="1800"/>
              <a:buChar char="●"/>
            </a:pPr>
            <a:r>
              <a:rPr lang="en"/>
              <a:t>9 input data flows from external entities (2 will be shown on further slides)</a:t>
            </a:r>
            <a:endParaRPr/>
          </a:p>
          <a:p>
            <a:pPr indent="-342900" lvl="0" marL="457200" rtl="0" algn="l">
              <a:spcBef>
                <a:spcPts val="0"/>
              </a:spcBef>
              <a:spcAft>
                <a:spcPts val="0"/>
              </a:spcAft>
              <a:buSzPts val="1800"/>
              <a:buChar char="●"/>
            </a:pPr>
            <a:r>
              <a:rPr lang="en"/>
              <a:t>6 output data flows to external entities (2 will be shown on further slides)</a:t>
            </a:r>
            <a:endParaRPr/>
          </a:p>
          <a:p>
            <a:pPr indent="-342900" lvl="0" marL="457200" rtl="0" algn="l">
              <a:spcBef>
                <a:spcPts val="0"/>
              </a:spcBef>
              <a:spcAft>
                <a:spcPts val="0"/>
              </a:spcAft>
              <a:buSzPts val="1800"/>
              <a:buChar char="●"/>
            </a:pPr>
            <a:r>
              <a:rPr lang="en"/>
              <a:t>3 Data Stores</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5" name="Google Shape;265;p49"/>
          <p:cNvPicPr preferRelativeResize="0"/>
          <p:nvPr/>
        </p:nvPicPr>
        <p:blipFill>
          <a:blip r:embed="rId3">
            <a:alphaModFix/>
          </a:blip>
          <a:stretch>
            <a:fillRect/>
          </a:stretch>
        </p:blipFill>
        <p:spPr>
          <a:xfrm>
            <a:off x="1" y="0"/>
            <a:ext cx="4405349" cy="5143500"/>
          </a:xfrm>
          <a:prstGeom prst="rect">
            <a:avLst/>
          </a:prstGeom>
          <a:noFill/>
          <a:ln>
            <a:noFill/>
          </a:ln>
        </p:spPr>
      </p:pic>
      <p:pic>
        <p:nvPicPr>
          <p:cNvPr id="266" name="Google Shape;266;p49"/>
          <p:cNvPicPr preferRelativeResize="0"/>
          <p:nvPr/>
        </p:nvPicPr>
        <p:blipFill>
          <a:blip r:embed="rId4">
            <a:alphaModFix/>
          </a:blip>
          <a:stretch>
            <a:fillRect/>
          </a:stretch>
        </p:blipFill>
        <p:spPr>
          <a:xfrm>
            <a:off x="4725154" y="0"/>
            <a:ext cx="4418841" cy="5143500"/>
          </a:xfrm>
          <a:prstGeom prst="rect">
            <a:avLst/>
          </a:prstGeom>
          <a:noFill/>
          <a:ln>
            <a:noFill/>
          </a:ln>
        </p:spPr>
      </p:pic>
      <p:sp>
        <p:nvSpPr>
          <p:cNvPr id="267" name="Google Shape;267;p49"/>
          <p:cNvSpPr txBox="1"/>
          <p:nvPr/>
        </p:nvSpPr>
        <p:spPr>
          <a:xfrm>
            <a:off x="2187000" y="4188650"/>
            <a:ext cx="4770000" cy="8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highlight>
                  <a:srgbClr val="FFFF00"/>
                </a:highlight>
              </a:rPr>
              <a:t>External Entities</a:t>
            </a:r>
            <a:endParaRPr sz="4800">
              <a:highlight>
                <a:srgbClr val="FF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4" name="Google Shape;274;p50"/>
          <p:cNvPicPr preferRelativeResize="0"/>
          <p:nvPr/>
        </p:nvPicPr>
        <p:blipFill>
          <a:blip r:embed="rId3">
            <a:alphaModFix/>
          </a:blip>
          <a:stretch>
            <a:fillRect/>
          </a:stretch>
        </p:blipFill>
        <p:spPr>
          <a:xfrm>
            <a:off x="2363734" y="0"/>
            <a:ext cx="4416532"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51"/>
          <p:cNvPicPr preferRelativeResize="0"/>
          <p:nvPr/>
        </p:nvPicPr>
        <p:blipFill>
          <a:blip r:embed="rId3">
            <a:alphaModFix/>
          </a:blip>
          <a:stretch>
            <a:fillRect/>
          </a:stretch>
        </p:blipFill>
        <p:spPr>
          <a:xfrm>
            <a:off x="-5" y="0"/>
            <a:ext cx="4384110" cy="5143500"/>
          </a:xfrm>
          <a:prstGeom prst="rect">
            <a:avLst/>
          </a:prstGeom>
          <a:noFill/>
          <a:ln>
            <a:noFill/>
          </a:ln>
        </p:spPr>
      </p:pic>
      <p:pic>
        <p:nvPicPr>
          <p:cNvPr id="282" name="Google Shape;282;p51"/>
          <p:cNvPicPr preferRelativeResize="0"/>
          <p:nvPr/>
        </p:nvPicPr>
        <p:blipFill>
          <a:blip r:embed="rId4">
            <a:alphaModFix/>
          </a:blip>
          <a:stretch>
            <a:fillRect/>
          </a:stretch>
        </p:blipFill>
        <p:spPr>
          <a:xfrm>
            <a:off x="4762205" y="0"/>
            <a:ext cx="4381791" cy="5143500"/>
          </a:xfrm>
          <a:prstGeom prst="rect">
            <a:avLst/>
          </a:prstGeom>
          <a:noFill/>
          <a:ln>
            <a:noFill/>
          </a:ln>
        </p:spPr>
      </p:pic>
      <p:sp>
        <p:nvSpPr>
          <p:cNvPr id="283" name="Google Shape;283;p51"/>
          <p:cNvSpPr txBox="1"/>
          <p:nvPr/>
        </p:nvSpPr>
        <p:spPr>
          <a:xfrm>
            <a:off x="1488600" y="4084925"/>
            <a:ext cx="6166800" cy="10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highlight>
                  <a:srgbClr val="FFFF00"/>
                </a:highlight>
              </a:rPr>
              <a:t>Diagram 0 Processes</a:t>
            </a:r>
            <a:endParaRPr sz="4800">
              <a:highlight>
                <a:srgbClr val="FFFF00"/>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0" name="Google Shape;290;p52"/>
          <p:cNvPicPr preferRelativeResize="0"/>
          <p:nvPr/>
        </p:nvPicPr>
        <p:blipFill>
          <a:blip r:embed="rId3">
            <a:alphaModFix/>
          </a:blip>
          <a:stretch>
            <a:fillRect/>
          </a:stretch>
        </p:blipFill>
        <p:spPr>
          <a:xfrm>
            <a:off x="2368763" y="0"/>
            <a:ext cx="4406473"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7" name="Google Shape;297;p53"/>
          <p:cNvPicPr preferRelativeResize="0"/>
          <p:nvPr/>
        </p:nvPicPr>
        <p:blipFill>
          <a:blip r:embed="rId3">
            <a:alphaModFix/>
          </a:blip>
          <a:stretch>
            <a:fillRect/>
          </a:stretch>
        </p:blipFill>
        <p:spPr>
          <a:xfrm>
            <a:off x="-4" y="0"/>
            <a:ext cx="4433507" cy="5143499"/>
          </a:xfrm>
          <a:prstGeom prst="rect">
            <a:avLst/>
          </a:prstGeom>
          <a:noFill/>
          <a:ln>
            <a:noFill/>
          </a:ln>
        </p:spPr>
      </p:pic>
      <p:pic>
        <p:nvPicPr>
          <p:cNvPr id="298" name="Google Shape;298;p53"/>
          <p:cNvPicPr preferRelativeResize="0"/>
          <p:nvPr/>
        </p:nvPicPr>
        <p:blipFill>
          <a:blip r:embed="rId4">
            <a:alphaModFix/>
          </a:blip>
          <a:stretch>
            <a:fillRect/>
          </a:stretch>
        </p:blipFill>
        <p:spPr>
          <a:xfrm>
            <a:off x="4717291" y="0"/>
            <a:ext cx="4426718" cy="5143500"/>
          </a:xfrm>
          <a:prstGeom prst="rect">
            <a:avLst/>
          </a:prstGeom>
          <a:noFill/>
          <a:ln>
            <a:noFill/>
          </a:ln>
        </p:spPr>
      </p:pic>
      <p:sp>
        <p:nvSpPr>
          <p:cNvPr id="299" name="Google Shape;299;p53"/>
          <p:cNvSpPr txBox="1"/>
          <p:nvPr/>
        </p:nvSpPr>
        <p:spPr>
          <a:xfrm>
            <a:off x="1780200" y="4126450"/>
            <a:ext cx="5583600" cy="8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highlight>
                  <a:srgbClr val="FFFF00"/>
                </a:highlight>
              </a:rPr>
              <a:t>Output Data Flows</a:t>
            </a:r>
            <a:endParaRPr sz="4800">
              <a:highlight>
                <a:srgbClr val="FFFF00"/>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Organization History</a:t>
            </a:r>
            <a:endParaRPr/>
          </a:p>
        </p:txBody>
      </p:sp>
      <p:sp>
        <p:nvSpPr>
          <p:cNvPr id="119" name="Google Shape;11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Stockton University was established in 1969</a:t>
            </a:r>
            <a:endParaRPr/>
          </a:p>
          <a:p>
            <a:pPr indent="-342900" lvl="0" marL="457200" rtl="0" algn="l">
              <a:spcBef>
                <a:spcPts val="0"/>
              </a:spcBef>
              <a:spcAft>
                <a:spcPts val="0"/>
              </a:spcAft>
              <a:buSzPts val="1800"/>
              <a:buChar char="●"/>
            </a:pPr>
            <a:r>
              <a:rPr lang="en"/>
              <a:t>First Year Students enrolled in 1971</a:t>
            </a:r>
            <a:endParaRPr/>
          </a:p>
          <a:p>
            <a:pPr indent="-342900" lvl="0" marL="457200" rtl="0" algn="l">
              <a:spcBef>
                <a:spcPts val="0"/>
              </a:spcBef>
              <a:spcAft>
                <a:spcPts val="0"/>
              </a:spcAft>
              <a:buSzPts val="1800"/>
              <a:buChar char="●"/>
            </a:pPr>
            <a:r>
              <a:rPr lang="en"/>
              <a:t>Main Goal of Stockton: Educational program that provides students with a liberal arts background and to provide its students with a well-rounded education</a:t>
            </a:r>
            <a:endParaRPr/>
          </a:p>
          <a:p>
            <a:pPr indent="-342900" lvl="0" marL="457200" rtl="0" algn="l">
              <a:spcBef>
                <a:spcPts val="0"/>
              </a:spcBef>
              <a:spcAft>
                <a:spcPts val="0"/>
              </a:spcAft>
              <a:buSzPts val="1800"/>
              <a:buChar char="●"/>
            </a:pPr>
            <a:r>
              <a:rPr lang="en"/>
              <a:t>Stockton Locations: Galloway, Atlantic City, Manahawkin, Hammonton, and Woodbine, New Jersey</a:t>
            </a:r>
            <a:endParaRPr/>
          </a:p>
          <a:p>
            <a:pPr indent="-342900" lvl="0" marL="457200" rtl="0" algn="l">
              <a:spcBef>
                <a:spcPts val="0"/>
              </a:spcBef>
              <a:spcAft>
                <a:spcPts val="0"/>
              </a:spcAft>
              <a:buSzPts val="1800"/>
              <a:buChar char="●"/>
            </a:pPr>
            <a:r>
              <a:rPr lang="en"/>
              <a:t>Stockton Main Campus: 101 Vera King Farris Drive in Galloway, NJ</a:t>
            </a:r>
            <a:endParaRPr/>
          </a:p>
          <a:p>
            <a:pPr indent="0" lvl="0" marL="0" rtl="0" algn="l">
              <a:spcBef>
                <a:spcPts val="1600"/>
              </a:spcBef>
              <a:spcAft>
                <a:spcPts val="1600"/>
              </a:spcAft>
              <a:buNone/>
            </a:pPr>
            <a:r>
              <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6" name="Google Shape;306;p54"/>
          <p:cNvPicPr preferRelativeResize="0"/>
          <p:nvPr/>
        </p:nvPicPr>
        <p:blipFill>
          <a:blip r:embed="rId3">
            <a:alphaModFix/>
          </a:blip>
          <a:stretch>
            <a:fillRect/>
          </a:stretch>
        </p:blipFill>
        <p:spPr>
          <a:xfrm>
            <a:off x="-7" y="0"/>
            <a:ext cx="4386414" cy="5143500"/>
          </a:xfrm>
          <a:prstGeom prst="rect">
            <a:avLst/>
          </a:prstGeom>
          <a:noFill/>
          <a:ln>
            <a:noFill/>
          </a:ln>
        </p:spPr>
      </p:pic>
      <p:pic>
        <p:nvPicPr>
          <p:cNvPr id="307" name="Google Shape;307;p54"/>
          <p:cNvPicPr preferRelativeResize="0"/>
          <p:nvPr/>
        </p:nvPicPr>
        <p:blipFill>
          <a:blip r:embed="rId4">
            <a:alphaModFix/>
          </a:blip>
          <a:stretch>
            <a:fillRect/>
          </a:stretch>
        </p:blipFill>
        <p:spPr>
          <a:xfrm>
            <a:off x="4753204" y="0"/>
            <a:ext cx="4390792" cy="5143499"/>
          </a:xfrm>
          <a:prstGeom prst="rect">
            <a:avLst/>
          </a:prstGeom>
          <a:noFill/>
          <a:ln>
            <a:noFill/>
          </a:ln>
        </p:spPr>
      </p:pic>
      <p:sp>
        <p:nvSpPr>
          <p:cNvPr id="308" name="Google Shape;308;p54"/>
          <p:cNvSpPr txBox="1"/>
          <p:nvPr/>
        </p:nvSpPr>
        <p:spPr>
          <a:xfrm>
            <a:off x="2187000" y="4237050"/>
            <a:ext cx="4770000" cy="8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highlight>
                  <a:srgbClr val="FFFF00"/>
                </a:highlight>
              </a:rPr>
              <a:t>Input Data Flows</a:t>
            </a:r>
            <a:endParaRPr sz="4800">
              <a:highlight>
                <a:srgbClr val="FFFF00"/>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5" name="Google Shape;315;p55"/>
          <p:cNvPicPr preferRelativeResize="0"/>
          <p:nvPr/>
        </p:nvPicPr>
        <p:blipFill>
          <a:blip r:embed="rId3">
            <a:alphaModFix/>
          </a:blip>
          <a:stretch>
            <a:fillRect/>
          </a:stretch>
        </p:blipFill>
        <p:spPr>
          <a:xfrm>
            <a:off x="2" y="0"/>
            <a:ext cx="4397497" cy="5143500"/>
          </a:xfrm>
          <a:prstGeom prst="rect">
            <a:avLst/>
          </a:prstGeom>
          <a:noFill/>
          <a:ln>
            <a:noFill/>
          </a:ln>
        </p:spPr>
      </p:pic>
      <p:pic>
        <p:nvPicPr>
          <p:cNvPr id="316" name="Google Shape;316;p55"/>
          <p:cNvPicPr preferRelativeResize="0"/>
          <p:nvPr/>
        </p:nvPicPr>
        <p:blipFill>
          <a:blip r:embed="rId4">
            <a:alphaModFix/>
          </a:blip>
          <a:stretch>
            <a:fillRect/>
          </a:stretch>
        </p:blipFill>
        <p:spPr>
          <a:xfrm>
            <a:off x="4743101" y="0"/>
            <a:ext cx="4400898" cy="5143500"/>
          </a:xfrm>
          <a:prstGeom prst="rect">
            <a:avLst/>
          </a:prstGeom>
          <a:noFill/>
          <a:ln>
            <a:noFill/>
          </a:ln>
        </p:spPr>
      </p:pic>
      <p:sp>
        <p:nvSpPr>
          <p:cNvPr id="317" name="Google Shape;317;p55"/>
          <p:cNvSpPr txBox="1"/>
          <p:nvPr/>
        </p:nvSpPr>
        <p:spPr>
          <a:xfrm>
            <a:off x="2187000" y="4195575"/>
            <a:ext cx="4770000" cy="8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highlight>
                  <a:srgbClr val="FFFF00"/>
                </a:highlight>
              </a:rPr>
              <a:t>Data Stores</a:t>
            </a:r>
            <a:endParaRPr sz="4800">
              <a:highlight>
                <a:srgbClr val="FFFF00"/>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4" name="Google Shape;324;p56"/>
          <p:cNvPicPr preferRelativeResize="0"/>
          <p:nvPr/>
        </p:nvPicPr>
        <p:blipFill>
          <a:blip r:embed="rId3">
            <a:alphaModFix/>
          </a:blip>
          <a:stretch>
            <a:fillRect/>
          </a:stretch>
        </p:blipFill>
        <p:spPr>
          <a:xfrm>
            <a:off x="2367643" y="0"/>
            <a:ext cx="4408715"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with the Package Handling System</a:t>
            </a:r>
            <a:endParaRPr/>
          </a:p>
        </p:txBody>
      </p:sp>
      <p:sp>
        <p:nvSpPr>
          <p:cNvPr id="330" name="Google Shape;330;p57"/>
          <p:cNvSpPr txBox="1"/>
          <p:nvPr>
            <p:ph idx="1" type="body"/>
          </p:nvPr>
        </p:nvSpPr>
        <p:spPr>
          <a:xfrm>
            <a:off x="0" y="1152475"/>
            <a:ext cx="91440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Small packages and letter mail give no notification to the recipient (student).  This would cause an inevitable buildup if the student does not collect, as they would be unaware if their mailbox has mail inside for retrieval.</a:t>
            </a:r>
            <a:endParaRPr/>
          </a:p>
          <a:p>
            <a:pPr indent="-342900" lvl="0" marL="457200" rtl="0" algn="l">
              <a:spcBef>
                <a:spcPts val="0"/>
              </a:spcBef>
              <a:spcAft>
                <a:spcPts val="0"/>
              </a:spcAft>
              <a:buSzPts val="1800"/>
              <a:buChar char="●"/>
            </a:pPr>
            <a:r>
              <a:rPr lang="en"/>
              <a:t>There is no notification via text message.  Texts are more likely to be noticed as people check their phones more than they do email.</a:t>
            </a:r>
            <a:endParaRPr/>
          </a:p>
          <a:p>
            <a:pPr indent="-342900" lvl="0" marL="457200" rtl="0" algn="l">
              <a:spcBef>
                <a:spcPts val="0"/>
              </a:spcBef>
              <a:spcAft>
                <a:spcPts val="0"/>
              </a:spcAft>
              <a:buSzPts val="1800"/>
              <a:buChar char="●"/>
            </a:pPr>
            <a:r>
              <a:rPr lang="en"/>
              <a:t>Students often complain about the long lines.  This is mainly due to one person running the mail pickup counter, and the time it takes to receive a package is rather long.</a:t>
            </a:r>
            <a:endParaRPr/>
          </a:p>
          <a:p>
            <a:pPr indent="-342900" lvl="0" marL="457200" rtl="0" algn="l">
              <a:spcBef>
                <a:spcPts val="0"/>
              </a:spcBef>
              <a:spcAft>
                <a:spcPts val="0"/>
              </a:spcAft>
              <a:buSzPts val="1800"/>
              <a:buChar char="●"/>
            </a:pPr>
            <a:r>
              <a:rPr lang="en"/>
              <a:t>A package could possibly lack an MSC number.  This would cause problems if two people share the same name.  This therefore causes identity problems for the mail clerk.</a:t>
            </a:r>
            <a:endParaRPr/>
          </a:p>
          <a:p>
            <a:pPr indent="0" lvl="0" marL="0" rtl="0" algn="l">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of the New Information System for Mail Services</a:t>
            </a:r>
            <a:endParaRPr/>
          </a:p>
        </p:txBody>
      </p:sp>
      <p:sp>
        <p:nvSpPr>
          <p:cNvPr id="336" name="Google Shape;336;p58"/>
          <p:cNvSpPr txBox="1"/>
          <p:nvPr>
            <p:ph idx="1" type="body"/>
          </p:nvPr>
        </p:nvSpPr>
        <p:spPr>
          <a:xfrm>
            <a:off x="0" y="1152475"/>
            <a:ext cx="91440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Increased Customer satisfaction through better and cleaner package pickup</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Better notifications through text messages and email, which include improvements to the current system and an additional notification system for letter mail and small packages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Reduced wait time to remove the long and tedious lines, which can be accomplished through either a queue system or more workers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p>
        </p:txBody>
      </p:sp>
      <p:sp>
        <p:nvSpPr>
          <p:cNvPr id="342" name="Google Shape;342;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following the proposed screens for the new information system of the mailroom.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9" name="Google Shape;349;p60"/>
          <p:cNvPicPr preferRelativeResize="0"/>
          <p:nvPr/>
        </p:nvPicPr>
        <p:blipFill>
          <a:blip r:embed="rId3">
            <a:alphaModFix/>
          </a:blip>
          <a:stretch>
            <a:fillRect/>
          </a:stretch>
        </p:blipFill>
        <p:spPr>
          <a:xfrm>
            <a:off x="0" y="0"/>
            <a:ext cx="9183525"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6" name="Google Shape;356;p61"/>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3" name="Google Shape;363;p62"/>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0" name="Google Shape;370;p63"/>
          <p:cNvPicPr preferRelativeResize="0"/>
          <p:nvPr/>
        </p:nvPicPr>
        <p:blipFill>
          <a:blip r:embed="rId3">
            <a:alphaModFix/>
          </a:blip>
          <a:stretch>
            <a:fillRect/>
          </a:stretch>
        </p:blipFill>
        <p:spPr>
          <a:xfrm>
            <a:off x="1" y="0"/>
            <a:ext cx="914399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8"/>
          <p:cNvSpPr txBox="1"/>
          <p:nvPr>
            <p:ph type="title"/>
          </p:nvPr>
        </p:nvSpPr>
        <p:spPr>
          <a:xfrm>
            <a:off x="311700" y="227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Stockton’s Subsystems</a:t>
            </a:r>
            <a:endParaRPr/>
          </a:p>
        </p:txBody>
      </p:sp>
      <p:sp>
        <p:nvSpPr>
          <p:cNvPr id="125" name="Google Shape;125;p28"/>
          <p:cNvSpPr txBox="1"/>
          <p:nvPr>
            <p:ph idx="1" type="body"/>
          </p:nvPr>
        </p:nvSpPr>
        <p:spPr>
          <a:xfrm>
            <a:off x="311700" y="935350"/>
            <a:ext cx="85206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Registration: Keeps tracks of new students applying to Stockton</a:t>
            </a:r>
            <a:endParaRPr/>
          </a:p>
          <a:p>
            <a:pPr indent="-342900" lvl="0" marL="457200" rtl="0" algn="l">
              <a:spcBef>
                <a:spcPts val="0"/>
              </a:spcBef>
              <a:spcAft>
                <a:spcPts val="0"/>
              </a:spcAft>
              <a:buSzPts val="1800"/>
              <a:buChar char="●"/>
            </a:pPr>
            <a:r>
              <a:rPr lang="en"/>
              <a:t>Residential Life: Provides students with housing on campus                                                 as well as maintenance for the students</a:t>
            </a:r>
            <a:endParaRPr/>
          </a:p>
          <a:p>
            <a:pPr indent="-342900" lvl="0" marL="457200" rtl="0" algn="l">
              <a:spcBef>
                <a:spcPts val="0"/>
              </a:spcBef>
              <a:spcAft>
                <a:spcPts val="0"/>
              </a:spcAft>
              <a:buSzPts val="1800"/>
              <a:buChar char="●"/>
            </a:pPr>
            <a:r>
              <a:rPr lang="en"/>
              <a:t>Academic Affairs: Checks to see if the student is in good standing, 				so the student can continue to be enrolled and be provided with beneficial services</a:t>
            </a:r>
            <a:endParaRPr/>
          </a:p>
          <a:p>
            <a:pPr indent="-342900" lvl="0" marL="457200" rtl="0" algn="l">
              <a:spcBef>
                <a:spcPts val="0"/>
              </a:spcBef>
              <a:spcAft>
                <a:spcPts val="0"/>
              </a:spcAft>
              <a:buSzPts val="1800"/>
              <a:buChar char="●"/>
            </a:pPr>
            <a:r>
              <a:rPr lang="en"/>
              <a:t>Student Records: Keeps records on all the information of any given student,           to see if they are graduation eligible and have the required GPA</a:t>
            </a:r>
            <a:endParaRPr/>
          </a:p>
          <a:p>
            <a:pPr indent="-342900" lvl="0" marL="457200" rtl="0" algn="l">
              <a:spcBef>
                <a:spcPts val="0"/>
              </a:spcBef>
              <a:spcAft>
                <a:spcPts val="0"/>
              </a:spcAft>
              <a:buSzPts val="1800"/>
              <a:buChar char="●"/>
            </a:pPr>
            <a:r>
              <a:rPr lang="en"/>
              <a:t>Admissions: Admits new students and transfer students to Stockton</a:t>
            </a:r>
            <a:endParaRPr/>
          </a:p>
          <a:p>
            <a:pPr indent="-342900" lvl="0" marL="457200" rtl="0" algn="l">
              <a:spcBef>
                <a:spcPts val="0"/>
              </a:spcBef>
              <a:spcAft>
                <a:spcPts val="0"/>
              </a:spcAft>
              <a:buSzPts val="1800"/>
              <a:buChar char="●"/>
            </a:pPr>
            <a:r>
              <a:rPr lang="en" u="sng">
                <a:solidFill>
                  <a:schemeClr val="dk1"/>
                </a:solidFill>
              </a:rPr>
              <a:t>Mail Services Department:</a:t>
            </a:r>
            <a:r>
              <a:rPr lang="en">
                <a:solidFill>
                  <a:schemeClr val="dk1"/>
                </a:solidFill>
              </a:rPr>
              <a:t> </a:t>
            </a:r>
            <a:r>
              <a:rPr lang="en"/>
              <a:t>Responsible for receiving packages of students, organizing them, and preparing them for student pick-up. 					Also responsible for letter mail services.</a:t>
            </a:r>
            <a:br>
              <a:rPr lang="en"/>
            </a:br>
            <a:br>
              <a:rPr lang="en"/>
            </a:b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7" name="Google Shape;377;p64"/>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4" name="Google Shape;384;p65"/>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a:t>
            </a:r>
            <a:r>
              <a:rPr lang="en"/>
              <a:t>Notification Example</a:t>
            </a:r>
            <a:endParaRPr/>
          </a:p>
        </p:txBody>
      </p:sp>
      <p:sp>
        <p:nvSpPr>
          <p:cNvPr id="390" name="Google Shape;390;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1" name="Google Shape;391;p66"/>
          <p:cNvPicPr preferRelativeResize="0"/>
          <p:nvPr/>
        </p:nvPicPr>
        <p:blipFill>
          <a:blip r:embed="rId3">
            <a:alphaModFix/>
          </a:blip>
          <a:stretch>
            <a:fillRect/>
          </a:stretch>
        </p:blipFill>
        <p:spPr>
          <a:xfrm>
            <a:off x="5523475" y="0"/>
            <a:ext cx="3620525"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8" name="Google Shape;398;p67"/>
          <p:cNvPicPr preferRelativeResize="0"/>
          <p:nvPr/>
        </p:nvPicPr>
        <p:blipFill>
          <a:blip r:embed="rId3">
            <a:alphaModFix/>
          </a:blip>
          <a:stretch>
            <a:fillRect/>
          </a:stretch>
        </p:blipFill>
        <p:spPr>
          <a:xfrm>
            <a:off x="0" y="52075"/>
            <a:ext cx="9143999" cy="5091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5" name="Google Shape;405;p68"/>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2" name="Google Shape;412;p69"/>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0" y="294200"/>
            <a:ext cx="521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Decomposition Diagram</a:t>
            </a:r>
            <a:endParaRPr/>
          </a:p>
        </p:txBody>
      </p:sp>
      <p:sp>
        <p:nvSpPr>
          <p:cNvPr id="131" name="Google Shape;131;p29"/>
          <p:cNvSpPr txBox="1"/>
          <p:nvPr>
            <p:ph idx="1" type="body"/>
          </p:nvPr>
        </p:nvSpPr>
        <p:spPr>
          <a:xfrm>
            <a:off x="94875" y="1152600"/>
            <a:ext cx="85206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Stockton University consists of 5                                                                          departments: Residential Life, Bursars,                                                Admissions, Registration, and Mail Services</a:t>
            </a:r>
            <a:endParaRPr/>
          </a:p>
          <a:p>
            <a:pPr indent="-342900" lvl="0" marL="457200" rtl="0" algn="l">
              <a:spcBef>
                <a:spcPts val="0"/>
              </a:spcBef>
              <a:spcAft>
                <a:spcPts val="0"/>
              </a:spcAft>
              <a:buSzPts val="1800"/>
              <a:buChar char="●"/>
            </a:pPr>
            <a:r>
              <a:rPr lang="en"/>
              <a:t>Mail Services is broken down into the                                                                              Package Handling System</a:t>
            </a:r>
            <a:endParaRPr/>
          </a:p>
          <a:p>
            <a:pPr indent="-342900" lvl="0" marL="457200" rtl="0" algn="l">
              <a:spcBef>
                <a:spcPts val="0"/>
              </a:spcBef>
              <a:spcAft>
                <a:spcPts val="0"/>
              </a:spcAft>
              <a:buSzPts val="1800"/>
              <a:buChar char="●"/>
            </a:pPr>
            <a:r>
              <a:rPr lang="en"/>
              <a:t>Package Handling System has one process                                                                          called Organize Package</a:t>
            </a:r>
            <a:endParaRPr/>
          </a:p>
          <a:p>
            <a:pPr indent="-342900" lvl="0" marL="457200" rtl="0" algn="l">
              <a:spcBef>
                <a:spcPts val="0"/>
              </a:spcBef>
              <a:spcAft>
                <a:spcPts val="0"/>
              </a:spcAft>
              <a:buSzPts val="1800"/>
              <a:buChar char="●"/>
            </a:pPr>
            <a:r>
              <a:rPr lang="en"/>
              <a:t>Organize Package has several subprocesses                                                                                                                   such as: Verify Package ID, Sort Mail,                                                                                Notify Student,  Verify Student, and                                                                                    Verify Package Pick Up</a:t>
            </a:r>
            <a:endParaRPr/>
          </a:p>
        </p:txBody>
      </p:sp>
      <p:pic>
        <p:nvPicPr>
          <p:cNvPr id="132" name="Google Shape;132;p29"/>
          <p:cNvPicPr preferRelativeResize="0"/>
          <p:nvPr/>
        </p:nvPicPr>
        <p:blipFill>
          <a:blip r:embed="rId3">
            <a:alphaModFix/>
          </a:blip>
          <a:stretch>
            <a:fillRect/>
          </a:stretch>
        </p:blipFill>
        <p:spPr>
          <a:xfrm>
            <a:off x="4977350" y="0"/>
            <a:ext cx="4166651"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0"/>
          <p:cNvSpPr txBox="1"/>
          <p:nvPr>
            <p:ph type="title"/>
          </p:nvPr>
        </p:nvSpPr>
        <p:spPr>
          <a:xfrm>
            <a:off x="38325" y="209350"/>
            <a:ext cx="8520600" cy="11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Use Case Diagram of </a:t>
            </a:r>
            <a:endParaRPr sz="2800"/>
          </a:p>
          <a:p>
            <a:pPr indent="0" lvl="0" marL="0" rtl="0" algn="l">
              <a:spcBef>
                <a:spcPts val="0"/>
              </a:spcBef>
              <a:spcAft>
                <a:spcPts val="0"/>
              </a:spcAft>
              <a:buNone/>
            </a:pPr>
            <a:r>
              <a:rPr lang="en" sz="2800"/>
              <a:t>Package Handling System</a:t>
            </a:r>
            <a:endParaRPr sz="2800"/>
          </a:p>
        </p:txBody>
      </p:sp>
      <p:sp>
        <p:nvSpPr>
          <p:cNvPr id="138" name="Google Shape;138;p30"/>
          <p:cNvSpPr txBox="1"/>
          <p:nvPr>
            <p:ph idx="1" type="body"/>
          </p:nvPr>
        </p:nvSpPr>
        <p:spPr>
          <a:xfrm>
            <a:off x="0" y="1504875"/>
            <a:ext cx="4737900" cy="357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Three Actors: Third Party Mail Service, Mail Associate, and Residential Student which is considered a Student</a:t>
            </a:r>
            <a:endParaRPr sz="1400"/>
          </a:p>
          <a:p>
            <a:pPr indent="-317500" lvl="0" marL="457200" rtl="0" algn="l">
              <a:spcBef>
                <a:spcPts val="0"/>
              </a:spcBef>
              <a:spcAft>
                <a:spcPts val="0"/>
              </a:spcAft>
              <a:buSzPts val="1400"/>
              <a:buChar char="●"/>
            </a:pPr>
            <a:r>
              <a:rPr lang="en" sz="1400"/>
              <a:t>Third Party Mail Service delivers Package</a:t>
            </a:r>
            <a:endParaRPr sz="1400"/>
          </a:p>
          <a:p>
            <a:pPr indent="-317500" lvl="0" marL="457200" rtl="0" algn="l">
              <a:spcBef>
                <a:spcPts val="0"/>
              </a:spcBef>
              <a:spcAft>
                <a:spcPts val="0"/>
              </a:spcAft>
              <a:buSzPts val="1400"/>
              <a:buChar char="●"/>
            </a:pPr>
            <a:r>
              <a:rPr lang="en" sz="1400"/>
              <a:t>MSC Number which extends the verification of the students information</a:t>
            </a:r>
            <a:endParaRPr sz="1400"/>
          </a:p>
          <a:p>
            <a:pPr indent="-317500" lvl="0" marL="457200" rtl="0" algn="l">
              <a:spcBef>
                <a:spcPts val="0"/>
              </a:spcBef>
              <a:spcAft>
                <a:spcPts val="0"/>
              </a:spcAft>
              <a:buSzPts val="1400"/>
              <a:buChar char="●"/>
            </a:pPr>
            <a:r>
              <a:rPr lang="en" sz="1400"/>
              <a:t>Mail Associates checks package condition both to verify and check for physical damage</a:t>
            </a:r>
            <a:endParaRPr sz="1400"/>
          </a:p>
          <a:p>
            <a:pPr indent="-317500" lvl="0" marL="457200" rtl="0" algn="l">
              <a:spcBef>
                <a:spcPts val="0"/>
              </a:spcBef>
              <a:spcAft>
                <a:spcPts val="0"/>
              </a:spcAft>
              <a:buSzPts val="1400"/>
              <a:buChar char="●"/>
            </a:pPr>
            <a:r>
              <a:rPr lang="en" sz="1400"/>
              <a:t>Notify Student’s email of package delivery and Zone Number</a:t>
            </a:r>
            <a:endParaRPr sz="1400"/>
          </a:p>
          <a:p>
            <a:pPr indent="-317500" lvl="0" marL="457200" rtl="0" algn="l">
              <a:spcBef>
                <a:spcPts val="0"/>
              </a:spcBef>
              <a:spcAft>
                <a:spcPts val="0"/>
              </a:spcAft>
              <a:buSzPts val="1400"/>
              <a:buChar char="●"/>
            </a:pPr>
            <a:r>
              <a:rPr lang="en" sz="1400"/>
              <a:t>Student arrives at the Mailroom and provides zone number and signature for the package</a:t>
            </a:r>
            <a:endParaRPr sz="1400"/>
          </a:p>
          <a:p>
            <a:pPr indent="-317500" lvl="0" marL="457200" rtl="0" algn="l">
              <a:spcBef>
                <a:spcPts val="0"/>
              </a:spcBef>
              <a:spcAft>
                <a:spcPts val="0"/>
              </a:spcAft>
              <a:buSzPts val="1400"/>
              <a:buChar char="●"/>
            </a:pPr>
            <a:r>
              <a:rPr lang="en" sz="1400"/>
              <a:t>Mail Associate Final Task: Find the package in the specific zone</a:t>
            </a:r>
            <a:endParaRPr sz="1400"/>
          </a:p>
          <a:p>
            <a:pPr indent="-317500" lvl="0" marL="457200" rtl="0" algn="l">
              <a:spcBef>
                <a:spcPts val="0"/>
              </a:spcBef>
              <a:spcAft>
                <a:spcPts val="0"/>
              </a:spcAft>
              <a:buSzPts val="1400"/>
              <a:buChar char="●"/>
            </a:pPr>
            <a:r>
              <a:rPr lang="en" sz="1400"/>
              <a:t>Cycle restarts</a:t>
            </a:r>
            <a:endParaRPr sz="1400"/>
          </a:p>
        </p:txBody>
      </p:sp>
      <p:pic>
        <p:nvPicPr>
          <p:cNvPr id="139" name="Google Shape;139;p30"/>
          <p:cNvPicPr preferRelativeResize="0"/>
          <p:nvPr/>
        </p:nvPicPr>
        <p:blipFill>
          <a:blip r:embed="rId3">
            <a:alphaModFix/>
          </a:blip>
          <a:stretch>
            <a:fillRect/>
          </a:stretch>
        </p:blipFill>
        <p:spPr>
          <a:xfrm>
            <a:off x="4656850" y="75"/>
            <a:ext cx="4487151"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 Diagram</a:t>
            </a:r>
            <a:endParaRPr/>
          </a:p>
        </p:txBody>
      </p:sp>
      <p:pic>
        <p:nvPicPr>
          <p:cNvPr id="145" name="Google Shape;145;p31"/>
          <p:cNvPicPr preferRelativeResize="0"/>
          <p:nvPr/>
        </p:nvPicPr>
        <p:blipFill>
          <a:blip r:embed="rId3">
            <a:alphaModFix/>
          </a:blip>
          <a:stretch>
            <a:fillRect/>
          </a:stretch>
        </p:blipFill>
        <p:spPr>
          <a:xfrm>
            <a:off x="2341328" y="0"/>
            <a:ext cx="6802672"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2"/>
          <p:cNvSpPr txBox="1"/>
          <p:nvPr>
            <p:ph type="title"/>
          </p:nvPr>
        </p:nvSpPr>
        <p:spPr>
          <a:xfrm>
            <a:off x="311700" y="445025"/>
            <a:ext cx="4213200" cy="9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Context Level Data Flow Diagram of the Package Handling System</a:t>
            </a:r>
            <a:endParaRPr sz="2800"/>
          </a:p>
        </p:txBody>
      </p:sp>
      <p:sp>
        <p:nvSpPr>
          <p:cNvPr id="151" name="Google Shape;151;p32"/>
          <p:cNvSpPr txBox="1"/>
          <p:nvPr>
            <p:ph idx="1" type="body"/>
          </p:nvPr>
        </p:nvSpPr>
        <p:spPr>
          <a:xfrm>
            <a:off x="-69750" y="1992900"/>
            <a:ext cx="3954900" cy="365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Three External Entities: Students, Mail Associates, and Third Party Mail Service such as DHL, UPS, and Fed-Ex that make up the Package Handling System</a:t>
            </a:r>
            <a:endParaRPr/>
          </a:p>
          <a:p>
            <a:pPr indent="0" lvl="0" marL="457200" rtl="0" algn="l">
              <a:spcBef>
                <a:spcPts val="1600"/>
              </a:spcBef>
              <a:spcAft>
                <a:spcPts val="1600"/>
              </a:spcAft>
              <a:buNone/>
            </a:pPr>
            <a:r>
              <a:t/>
            </a:r>
            <a:endParaRPr/>
          </a:p>
        </p:txBody>
      </p:sp>
      <p:pic>
        <p:nvPicPr>
          <p:cNvPr id="152" name="Google Shape;152;p32"/>
          <p:cNvPicPr preferRelativeResize="0"/>
          <p:nvPr/>
        </p:nvPicPr>
        <p:blipFill>
          <a:blip r:embed="rId3">
            <a:alphaModFix/>
          </a:blip>
          <a:stretch>
            <a:fillRect/>
          </a:stretch>
        </p:blipFill>
        <p:spPr>
          <a:xfrm>
            <a:off x="3961200" y="0"/>
            <a:ext cx="525885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 0 </a:t>
            </a:r>
            <a:endParaRPr/>
          </a:p>
        </p:txBody>
      </p:sp>
      <p:pic>
        <p:nvPicPr>
          <p:cNvPr id="158" name="Google Shape;158;p33"/>
          <p:cNvPicPr preferRelativeResize="0"/>
          <p:nvPr/>
        </p:nvPicPr>
        <p:blipFill>
          <a:blip r:embed="rId3">
            <a:alphaModFix/>
          </a:blip>
          <a:stretch>
            <a:fillRect/>
          </a:stretch>
        </p:blipFill>
        <p:spPr>
          <a:xfrm>
            <a:off x="3693475" y="0"/>
            <a:ext cx="5450526"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